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60" r:id="rId2"/>
    <p:sldId id="256" r:id="rId3"/>
    <p:sldId id="257" r:id="rId4"/>
    <p:sldId id="258" r:id="rId5"/>
    <p:sldId id="259" r:id="rId6"/>
  </p:sldIdLst>
  <p:sldSz cx="14630400" cy="8229600"/>
  <p:notesSz cx="8229600" cy="14630400"/>
  <p:embeddedFontLst>
    <p:embeddedFont>
      <p:font typeface="Calibri" panose="020F0502020204030204" pitchFamily="34" charset="0"/>
      <p:regular r:id="rId8"/>
      <p:bold r:id="rId9"/>
      <p:italic r:id="rId10"/>
      <p:boldItalic r:id="rId11"/>
    </p:embeddedFont>
    <p:embeddedFont>
      <p:font typeface="Cascadia Mono" panose="020B0609020000020004" pitchFamily="49" charset="0"/>
      <p:regular r:id="rId12"/>
      <p:bold r:id="rId13"/>
      <p:italic r:id="rId14"/>
      <p:boldItalic r:id="rId15"/>
    </p:embeddedFont>
    <p:embeddedFont>
      <p:font typeface="Heebo Light" pitchFamily="2" charset="-79"/>
      <p:regular r:id="rId16"/>
    </p:embeddedFont>
    <p:embeddedFont>
      <p:font typeface="Montserrat" panose="00000500000000000000" pitchFamily="2" charset="0"/>
      <p:regular r:id="rId17"/>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2BC9"/>
    <a:srgbClr val="4F068C"/>
    <a:srgbClr val="E21EE0"/>
    <a:srgbClr val="120E35"/>
    <a:srgbClr val="0D0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522" y="5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569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18783B7C-5AE1-461A-8E91-9042BA027615}"/>
              </a:ext>
            </a:extLst>
          </p:cNvPr>
          <p:cNvSpPr/>
          <p:nvPr/>
        </p:nvSpPr>
        <p:spPr>
          <a:xfrm>
            <a:off x="12771834" y="7749541"/>
            <a:ext cx="1858566" cy="452298"/>
          </a:xfrm>
          <a:prstGeom prst="rect">
            <a:avLst/>
          </a:prstGeom>
          <a:solidFill>
            <a:srgbClr val="0D0A2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E99A2362-9896-476D-9617-31C17DE1796C}"/>
              </a:ext>
            </a:extLst>
          </p:cNvPr>
          <p:cNvPicPr>
            <a:picLocks noChangeAspect="1"/>
          </p:cNvPicPr>
          <p:nvPr/>
        </p:nvPicPr>
        <p:blipFill rotWithShape="1">
          <a:blip r:embed="rId2"/>
          <a:srcRect l="15257" r="12665"/>
          <a:stretch/>
        </p:blipFill>
        <p:spPr>
          <a:xfrm rot="5400000">
            <a:off x="3214280" y="-3214280"/>
            <a:ext cx="8201840" cy="14630400"/>
          </a:xfrm>
          <a:prstGeom prst="rect">
            <a:avLst/>
          </a:prstGeom>
        </p:spPr>
      </p:pic>
      <p:sp>
        <p:nvSpPr>
          <p:cNvPr id="6" name="Retângulo 5">
            <a:extLst>
              <a:ext uri="{FF2B5EF4-FFF2-40B4-BE49-F238E27FC236}">
                <a16:creationId xmlns:a16="http://schemas.microsoft.com/office/drawing/2014/main" id="{CCA195E4-8940-474B-BFF2-774AF4BD3AFE}"/>
              </a:ext>
            </a:extLst>
          </p:cNvPr>
          <p:cNvSpPr/>
          <p:nvPr/>
        </p:nvSpPr>
        <p:spPr>
          <a:xfrm>
            <a:off x="0" y="2141316"/>
            <a:ext cx="14630400" cy="4294208"/>
          </a:xfrm>
          <a:prstGeom prst="rect">
            <a:avLst/>
          </a:prstGeom>
          <a:solidFill>
            <a:srgbClr val="120E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ext 0">
            <a:extLst>
              <a:ext uri="{FF2B5EF4-FFF2-40B4-BE49-F238E27FC236}">
                <a16:creationId xmlns:a16="http://schemas.microsoft.com/office/drawing/2014/main" id="{B58E8762-3BF8-4B5C-9F53-ABEEF5AD5E4D}"/>
              </a:ext>
            </a:extLst>
          </p:cNvPr>
          <p:cNvSpPr/>
          <p:nvPr/>
        </p:nvSpPr>
        <p:spPr>
          <a:xfrm>
            <a:off x="3435249" y="3529504"/>
            <a:ext cx="7759902" cy="2906020"/>
          </a:xfrm>
          <a:prstGeom prst="rect">
            <a:avLst/>
          </a:prstGeom>
          <a:noFill/>
          <a:ln/>
        </p:spPr>
        <p:txBody>
          <a:bodyPr wrap="none" lIns="0" tIns="0" rIns="0" bIns="0" rtlCol="0" anchor="t"/>
          <a:lstStyle/>
          <a:p>
            <a:pPr marL="0" indent="0" algn="ctr">
              <a:lnSpc>
                <a:spcPts val="5550"/>
              </a:lnSpc>
              <a:buNone/>
            </a:pPr>
            <a:endParaRPr lang="en-US" sz="6600" dirty="0">
              <a:solidFill>
                <a:srgbClr val="F2F0F4"/>
              </a:solidFill>
              <a:latin typeface="Montserrat" pitchFamily="34" charset="0"/>
              <a:ea typeface="Montserrat" pitchFamily="34" charset="-122"/>
              <a:cs typeface="Montserrat" pitchFamily="34" charset="-120"/>
            </a:endParaRPr>
          </a:p>
        </p:txBody>
      </p:sp>
      <p:sp>
        <p:nvSpPr>
          <p:cNvPr id="7" name="CaixaDeTexto 6">
            <a:extLst>
              <a:ext uri="{FF2B5EF4-FFF2-40B4-BE49-F238E27FC236}">
                <a16:creationId xmlns:a16="http://schemas.microsoft.com/office/drawing/2014/main" id="{EFE9F79D-3BAB-43B4-A019-E5820207712D}"/>
              </a:ext>
            </a:extLst>
          </p:cNvPr>
          <p:cNvSpPr txBox="1"/>
          <p:nvPr/>
        </p:nvSpPr>
        <p:spPr>
          <a:xfrm>
            <a:off x="4928235" y="2523565"/>
            <a:ext cx="4773930" cy="3154710"/>
          </a:xfrm>
          <a:prstGeom prst="rect">
            <a:avLst/>
          </a:prstGeom>
          <a:noFill/>
        </p:spPr>
        <p:txBody>
          <a:bodyPr wrap="square" rtlCol="0">
            <a:spAutoFit/>
          </a:bodyPr>
          <a:lstStyle/>
          <a:p>
            <a:pPr algn="ctr"/>
            <a:r>
              <a:rPr lang="pt-BR" sz="19900" dirty="0">
                <a:solidFill>
                  <a:srgbClr val="AF2BC9"/>
                </a:solidFill>
                <a:latin typeface="Cascadia Mono" panose="020B0609020000020004" pitchFamily="49" charset="0"/>
                <a:ea typeface="Cascadia Mono" panose="020B0609020000020004" pitchFamily="49" charset="0"/>
                <a:cs typeface="Cascadia Mono" panose="020B0609020000020004" pitchFamily="49" charset="0"/>
              </a:rPr>
              <a:t>P2P</a:t>
            </a:r>
          </a:p>
        </p:txBody>
      </p:sp>
      <p:sp>
        <p:nvSpPr>
          <p:cNvPr id="8" name="CaixaDeTexto 7">
            <a:extLst>
              <a:ext uri="{FF2B5EF4-FFF2-40B4-BE49-F238E27FC236}">
                <a16:creationId xmlns:a16="http://schemas.microsoft.com/office/drawing/2014/main" id="{10F1F8C5-4586-4AC8-867D-C4EA57B85CCB}"/>
              </a:ext>
            </a:extLst>
          </p:cNvPr>
          <p:cNvSpPr txBox="1"/>
          <p:nvPr/>
        </p:nvSpPr>
        <p:spPr>
          <a:xfrm>
            <a:off x="5463540" y="5289797"/>
            <a:ext cx="3703320" cy="584775"/>
          </a:xfrm>
          <a:prstGeom prst="rect">
            <a:avLst/>
          </a:prstGeom>
          <a:noFill/>
        </p:spPr>
        <p:txBody>
          <a:bodyPr wrap="square" rtlCol="0">
            <a:spAutoFit/>
          </a:bodyPr>
          <a:lstStyle/>
          <a:p>
            <a:pPr algn="ctr"/>
            <a:r>
              <a:rPr lang="en-US" sz="3200" dirty="0">
                <a:solidFill>
                  <a:srgbClr val="F2F0F4"/>
                </a:solidFill>
                <a:latin typeface="Montserrat" pitchFamily="34" charset="0"/>
                <a:ea typeface="Montserrat" pitchFamily="34" charset="-122"/>
                <a:cs typeface="Montserrat" pitchFamily="34" charset="-120"/>
              </a:rPr>
              <a:t>(Peer-to-Peer)</a:t>
            </a:r>
            <a:endParaRPr lang="pt-BR" sz="3200" dirty="0"/>
          </a:p>
        </p:txBody>
      </p:sp>
    </p:spTree>
    <p:extLst>
      <p:ext uri="{BB962C8B-B14F-4D97-AF65-F5344CB8AC3E}">
        <p14:creationId xmlns:p14="http://schemas.microsoft.com/office/powerpoint/2010/main" val="1447466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1"/>
          <p:cNvSpPr/>
          <p:nvPr/>
        </p:nvSpPr>
        <p:spPr>
          <a:xfrm>
            <a:off x="793790" y="1207488"/>
            <a:ext cx="2835235" cy="354330"/>
          </a:xfrm>
          <a:prstGeom prst="rect">
            <a:avLst/>
          </a:prstGeom>
          <a:noFill/>
          <a:ln/>
        </p:spPr>
        <p:txBody>
          <a:bodyPr wrap="none" lIns="0" tIns="0" rIns="0" bIns="0" rtlCol="0" anchor="t"/>
          <a:lstStyle/>
          <a:p>
            <a:pPr marL="0" indent="0" algn="l">
              <a:lnSpc>
                <a:spcPts val="2750"/>
              </a:lnSpc>
              <a:buNone/>
            </a:pPr>
            <a:r>
              <a:rPr lang="en-US" sz="4450" dirty="0">
                <a:solidFill>
                  <a:srgbClr val="F2F0F4"/>
                </a:solidFill>
                <a:latin typeface="Montserrat" pitchFamily="34" charset="0"/>
                <a:ea typeface="Montserrat" pitchFamily="34" charset="-122"/>
                <a:cs typeface="Montserrat" pitchFamily="34" charset="-120"/>
              </a:rPr>
              <a:t>Básico</a:t>
            </a:r>
            <a:endParaRPr lang="en-US" sz="4450" dirty="0"/>
          </a:p>
        </p:txBody>
      </p:sp>
      <p:sp>
        <p:nvSpPr>
          <p:cNvPr id="5" name="Text 2"/>
          <p:cNvSpPr/>
          <p:nvPr/>
        </p:nvSpPr>
        <p:spPr>
          <a:xfrm>
            <a:off x="793790" y="2432198"/>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O que é?</a:t>
            </a:r>
            <a:r>
              <a:rPr lang="en-US" sz="1750" dirty="0">
                <a:solidFill>
                  <a:srgbClr val="DCD7E5"/>
                </a:solidFill>
                <a:latin typeface="Heebo Light" pitchFamily="34" charset="0"/>
                <a:ea typeface="Heebo Light" pitchFamily="34" charset="-122"/>
                <a:cs typeface="Heebo Light" pitchFamily="34" charset="-120"/>
              </a:rPr>
              <a:t> P2P (Peer-to-Peer) é uma arquitetura de rede onde todos os dispositivos (peers) são iguais. Eles compartilham recursos diretamente entre si, sem precisar de um servidor central.</a:t>
            </a:r>
            <a:endParaRPr lang="en-US" sz="1750" dirty="0"/>
          </a:p>
        </p:txBody>
      </p:sp>
      <p:sp>
        <p:nvSpPr>
          <p:cNvPr id="6" name="Text 3"/>
          <p:cNvSpPr/>
          <p:nvPr/>
        </p:nvSpPr>
        <p:spPr>
          <a:xfrm>
            <a:off x="793789" y="4391286"/>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O que significa?</a:t>
            </a:r>
            <a:r>
              <a:rPr lang="en-US" sz="1750" dirty="0">
                <a:solidFill>
                  <a:srgbClr val="DCD7E5"/>
                </a:solidFill>
                <a:latin typeface="Heebo Light" pitchFamily="34" charset="0"/>
                <a:ea typeface="Heebo Light" pitchFamily="34" charset="-122"/>
                <a:cs typeface="Heebo Light" pitchFamily="34" charset="-120"/>
              </a:rPr>
              <a:t> O termo "Peer-to-Peer" significa "de igual para igual". Todos os participantes têm as mesmas funções e responsabilidades na comunicação.</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5115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Função Principal</a:t>
            </a:r>
            <a:endParaRPr lang="en-US" sz="4450" dirty="0"/>
          </a:p>
        </p:txBody>
      </p:sp>
      <p:sp>
        <p:nvSpPr>
          <p:cNvPr id="4" name="Shape 1"/>
          <p:cNvSpPr/>
          <p:nvPr/>
        </p:nvSpPr>
        <p:spPr>
          <a:xfrm>
            <a:off x="793790" y="1700093"/>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1530906" y="17779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Qual a sua missão?</a:t>
            </a:r>
            <a:endParaRPr lang="en-US" sz="2200" dirty="0"/>
          </a:p>
        </p:txBody>
      </p:sp>
      <p:sp>
        <p:nvSpPr>
          <p:cNvPr id="6" name="Text 3"/>
          <p:cNvSpPr/>
          <p:nvPr/>
        </p:nvSpPr>
        <p:spPr>
          <a:xfrm>
            <a:off x="1530906" y="2268379"/>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Tornar a troca de dados mais distribuída, eficiente e resistente a falhas. É muito usado para compartilhamento de arquivos, jogos e até comunicação segura.</a:t>
            </a:r>
            <a:endParaRPr lang="en-US" sz="1750" dirty="0"/>
          </a:p>
        </p:txBody>
      </p:sp>
      <p:sp>
        <p:nvSpPr>
          <p:cNvPr id="7" name="Shape 4"/>
          <p:cNvSpPr/>
          <p:nvPr/>
        </p:nvSpPr>
        <p:spPr>
          <a:xfrm>
            <a:off x="793790" y="3810714"/>
            <a:ext cx="510302" cy="510302"/>
          </a:xfrm>
          <a:prstGeom prst="roundRect">
            <a:avLst>
              <a:gd name="adj" fmla="val 18669"/>
            </a:avLst>
          </a:prstGeom>
          <a:solidFill>
            <a:srgbClr val="31136C"/>
          </a:solidFill>
          <a:ln w="7620">
            <a:solidFill>
              <a:srgbClr val="4A2C85"/>
            </a:solidFill>
            <a:prstDash val="solid"/>
          </a:ln>
        </p:spPr>
      </p:sp>
      <p:sp>
        <p:nvSpPr>
          <p:cNvPr id="8" name="Text 5"/>
          <p:cNvSpPr/>
          <p:nvPr/>
        </p:nvSpPr>
        <p:spPr>
          <a:xfrm>
            <a:off x="1530906" y="3888581"/>
            <a:ext cx="4259699"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O que gerencia ou padroniza?</a:t>
            </a:r>
            <a:endParaRPr lang="en-US" sz="2200" dirty="0"/>
          </a:p>
        </p:txBody>
      </p:sp>
      <p:sp>
        <p:nvSpPr>
          <p:cNvPr id="9" name="Text 6"/>
          <p:cNvSpPr/>
          <p:nvPr/>
        </p:nvSpPr>
        <p:spPr>
          <a:xfrm>
            <a:off x="1530906" y="4379000"/>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Protocolos como BitTorrent, Gnutella, e IPFS. Em jogos ou aplicativos como o Hydra Launcher, o protocolo P2P permite a conexão direta entre jogadores.</a:t>
            </a:r>
            <a:endParaRPr lang="en-US" sz="1750" dirty="0"/>
          </a:p>
        </p:txBody>
      </p:sp>
      <p:sp>
        <p:nvSpPr>
          <p:cNvPr id="10" name="Shape 7"/>
          <p:cNvSpPr/>
          <p:nvPr/>
        </p:nvSpPr>
        <p:spPr>
          <a:xfrm>
            <a:off x="793790" y="5921335"/>
            <a:ext cx="510302" cy="510302"/>
          </a:xfrm>
          <a:prstGeom prst="roundRect">
            <a:avLst>
              <a:gd name="adj" fmla="val 18669"/>
            </a:avLst>
          </a:prstGeom>
          <a:solidFill>
            <a:srgbClr val="31136C"/>
          </a:solidFill>
          <a:ln w="7620">
            <a:solidFill>
              <a:srgbClr val="4A2C85"/>
            </a:solidFill>
            <a:prstDash val="solid"/>
          </a:ln>
        </p:spPr>
      </p:sp>
      <p:sp>
        <p:nvSpPr>
          <p:cNvPr id="11" name="Text 8"/>
          <p:cNvSpPr/>
          <p:nvPr/>
        </p:nvSpPr>
        <p:spPr>
          <a:xfrm>
            <a:off x="1530906" y="5999202"/>
            <a:ext cx="573833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Qual a relação com a Internet ou Redes?</a:t>
            </a:r>
            <a:endParaRPr lang="en-US" sz="2200" dirty="0"/>
          </a:p>
        </p:txBody>
      </p:sp>
      <p:sp>
        <p:nvSpPr>
          <p:cNvPr id="12" name="Text 9"/>
          <p:cNvSpPr/>
          <p:nvPr/>
        </p:nvSpPr>
        <p:spPr>
          <a:xfrm>
            <a:off x="1530906" y="6489621"/>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 rede P2P funciona sobre a internet tradicional (baseada em IP), mas a troca de dados acontece diretamente entre os dispositivos, reduzindo a carga em servidores e permitindo descentralização.</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458"/>
          </a:xfrm>
          <a:prstGeom prst="rect">
            <a:avLst/>
          </a:prstGeom>
        </p:spPr>
      </p:pic>
      <p:sp>
        <p:nvSpPr>
          <p:cNvPr id="3" name="Text 0"/>
          <p:cNvSpPr/>
          <p:nvPr/>
        </p:nvSpPr>
        <p:spPr>
          <a:xfrm>
            <a:off x="6162794" y="531495"/>
            <a:ext cx="4832033" cy="603885"/>
          </a:xfrm>
          <a:prstGeom prst="rect">
            <a:avLst/>
          </a:prstGeom>
          <a:noFill/>
          <a:ln/>
        </p:spPr>
        <p:txBody>
          <a:bodyPr wrap="none" lIns="0" tIns="0" rIns="0" bIns="0" rtlCol="0" anchor="t"/>
          <a:lstStyle/>
          <a:p>
            <a:pPr marL="0" indent="0" algn="l">
              <a:lnSpc>
                <a:spcPts val="4750"/>
              </a:lnSpc>
              <a:buNone/>
            </a:pPr>
            <a:r>
              <a:rPr lang="en-US" sz="3800" dirty="0">
                <a:solidFill>
                  <a:srgbClr val="F2F0F4"/>
                </a:solidFill>
                <a:latin typeface="Montserrat" pitchFamily="34" charset="0"/>
                <a:ea typeface="Montserrat" pitchFamily="34" charset="-122"/>
                <a:cs typeface="Montserrat" pitchFamily="34" charset="-120"/>
              </a:rPr>
              <a:t>Exemplo Prático</a:t>
            </a:r>
            <a:endParaRPr lang="en-US" sz="3800" dirty="0"/>
          </a:p>
        </p:txBody>
      </p:sp>
      <p:sp>
        <p:nvSpPr>
          <p:cNvPr id="4" name="Shape 1"/>
          <p:cNvSpPr/>
          <p:nvPr/>
        </p:nvSpPr>
        <p:spPr>
          <a:xfrm>
            <a:off x="6162794" y="1425297"/>
            <a:ext cx="3798927" cy="3292316"/>
          </a:xfrm>
          <a:prstGeom prst="roundRect">
            <a:avLst>
              <a:gd name="adj" fmla="val 2466"/>
            </a:avLst>
          </a:prstGeom>
          <a:solidFill>
            <a:srgbClr val="31136C"/>
          </a:solidFill>
          <a:ln w="7620">
            <a:solidFill>
              <a:srgbClr val="4A2C85"/>
            </a:solidFill>
            <a:prstDash val="solid"/>
          </a:ln>
        </p:spPr>
      </p:sp>
      <p:sp>
        <p:nvSpPr>
          <p:cNvPr id="5" name="Text 2"/>
          <p:cNvSpPr/>
          <p:nvPr/>
        </p:nvSpPr>
        <p:spPr>
          <a:xfrm>
            <a:off x="6363653" y="1626156"/>
            <a:ext cx="2416016" cy="301943"/>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BitTorrent:</a:t>
            </a:r>
            <a:endParaRPr lang="en-US" sz="1900" dirty="0"/>
          </a:p>
        </p:txBody>
      </p:sp>
      <p:sp>
        <p:nvSpPr>
          <p:cNvPr id="6" name="Text 3"/>
          <p:cNvSpPr/>
          <p:nvPr/>
        </p:nvSpPr>
        <p:spPr>
          <a:xfrm>
            <a:off x="6363653" y="2044065"/>
            <a:ext cx="3397210" cy="1854518"/>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Um dos usos mais populares de P2P. Em vez de baixar um arquivo inteiro de um único servidor, você baixa partes de vários usuários ao mesmo tempo, enquanto também envia partes para outros.</a:t>
            </a:r>
            <a:endParaRPr lang="en-US" sz="1500" dirty="0"/>
          </a:p>
        </p:txBody>
      </p:sp>
      <p:sp>
        <p:nvSpPr>
          <p:cNvPr id="7" name="Shape 4"/>
          <p:cNvSpPr/>
          <p:nvPr/>
        </p:nvSpPr>
        <p:spPr>
          <a:xfrm>
            <a:off x="10154960" y="1425297"/>
            <a:ext cx="3799046" cy="3292316"/>
          </a:xfrm>
          <a:prstGeom prst="roundRect">
            <a:avLst>
              <a:gd name="adj" fmla="val 2466"/>
            </a:avLst>
          </a:prstGeom>
          <a:solidFill>
            <a:srgbClr val="31136C"/>
          </a:solidFill>
          <a:ln w="7620">
            <a:solidFill>
              <a:srgbClr val="4A2C85"/>
            </a:solidFill>
            <a:prstDash val="solid"/>
          </a:ln>
        </p:spPr>
      </p:sp>
      <p:sp>
        <p:nvSpPr>
          <p:cNvPr id="8" name="Text 5"/>
          <p:cNvSpPr/>
          <p:nvPr/>
        </p:nvSpPr>
        <p:spPr>
          <a:xfrm>
            <a:off x="10355818" y="1626156"/>
            <a:ext cx="2416016" cy="301943"/>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Hydra Launcher:</a:t>
            </a:r>
            <a:endParaRPr lang="en-US" sz="1900" dirty="0"/>
          </a:p>
        </p:txBody>
      </p:sp>
      <p:sp>
        <p:nvSpPr>
          <p:cNvPr id="9" name="Text 6"/>
          <p:cNvSpPr/>
          <p:nvPr/>
        </p:nvSpPr>
        <p:spPr>
          <a:xfrm>
            <a:off x="10355818" y="2044065"/>
            <a:ext cx="3397329" cy="2472690"/>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É um launcher de jogos para Windows, desenvolvido por uma comunidade brasileira como projeto de código aberto. Ele permite gerenciar, baixar e instalar jogos e aplicativos, com um buscador integrado e suporte a downloads via protocolo BitTorrent privado. </a:t>
            </a:r>
            <a:endParaRPr lang="en-US" sz="1500" dirty="0"/>
          </a:p>
        </p:txBody>
      </p:sp>
      <p:sp>
        <p:nvSpPr>
          <p:cNvPr id="10" name="Shape 7"/>
          <p:cNvSpPr/>
          <p:nvPr/>
        </p:nvSpPr>
        <p:spPr>
          <a:xfrm>
            <a:off x="6162794" y="4910852"/>
            <a:ext cx="7791212" cy="2790111"/>
          </a:xfrm>
          <a:prstGeom prst="roundRect">
            <a:avLst>
              <a:gd name="adj" fmla="val 2910"/>
            </a:avLst>
          </a:prstGeom>
          <a:solidFill>
            <a:srgbClr val="31136C"/>
          </a:solidFill>
          <a:ln w="7620">
            <a:solidFill>
              <a:srgbClr val="4A2C85"/>
            </a:solidFill>
            <a:prstDash val="solid"/>
          </a:ln>
        </p:spPr>
      </p:sp>
      <p:sp>
        <p:nvSpPr>
          <p:cNvPr id="11" name="Text 8"/>
          <p:cNvSpPr/>
          <p:nvPr/>
        </p:nvSpPr>
        <p:spPr>
          <a:xfrm>
            <a:off x="6363653" y="5111710"/>
            <a:ext cx="3101578" cy="301943"/>
          </a:xfrm>
          <a:prstGeom prst="rect">
            <a:avLst/>
          </a:prstGeom>
          <a:noFill/>
          <a:ln/>
        </p:spPr>
        <p:txBody>
          <a:bodyPr wrap="none" lIns="0" tIns="0" rIns="0" bIns="0" rtlCol="0" anchor="t"/>
          <a:lstStyle/>
          <a:p>
            <a:pPr marL="0" indent="0" algn="l">
              <a:lnSpc>
                <a:spcPts val="2350"/>
              </a:lnSpc>
              <a:buNone/>
            </a:pPr>
            <a:r>
              <a:rPr lang="en-US" sz="1900" dirty="0">
                <a:solidFill>
                  <a:srgbClr val="DCD7E5"/>
                </a:solidFill>
                <a:latin typeface="Montserrat" pitchFamily="34" charset="0"/>
                <a:ea typeface="Montserrat" pitchFamily="34" charset="-122"/>
                <a:cs typeface="Montserrat" pitchFamily="34" charset="-120"/>
              </a:rPr>
              <a:t>Freenet, Onion (Tor) e I2P:</a:t>
            </a:r>
            <a:endParaRPr lang="en-US" sz="1900" dirty="0"/>
          </a:p>
        </p:txBody>
      </p:sp>
      <p:sp>
        <p:nvSpPr>
          <p:cNvPr id="12" name="Text 9"/>
          <p:cNvSpPr/>
          <p:nvPr/>
        </p:nvSpPr>
        <p:spPr>
          <a:xfrm>
            <a:off x="6363653" y="5529620"/>
            <a:ext cx="7389495" cy="1545431"/>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são sistemas descentralizados que priorizam anonimato, privacidade e resistência à censura. Freenet armazena dados distribuídos, I2P cria túneis criptografados para comunicação anônima, e Tor usa roteamento em camadas. Todas funcionam entre pares, evitando servidores centrais e permitindo livre compartilhamento de informações.</a:t>
            </a:r>
            <a:endParaRPr lang="en-US" sz="1500" dirty="0"/>
          </a:p>
        </p:txBody>
      </p:sp>
      <p:sp>
        <p:nvSpPr>
          <p:cNvPr id="13" name="Text 10"/>
          <p:cNvSpPr/>
          <p:nvPr/>
        </p:nvSpPr>
        <p:spPr>
          <a:xfrm>
            <a:off x="6363653" y="7191018"/>
            <a:ext cx="7389495" cy="309086"/>
          </a:xfrm>
          <a:prstGeom prst="rect">
            <a:avLst/>
          </a:prstGeom>
          <a:noFill/>
          <a:ln/>
        </p:spPr>
        <p:txBody>
          <a:bodyPr wrap="none" lIns="0" tIns="0" rIns="0" bIns="0" rtlCol="0" anchor="t"/>
          <a:lstStyle/>
          <a:p>
            <a:pPr marL="0" indent="0" algn="l">
              <a:lnSpc>
                <a:spcPts val="2400"/>
              </a:lnSpc>
              <a:buNone/>
            </a:pPr>
            <a:endParaRPr lang="en-US" sz="1500" dirty="0"/>
          </a:p>
        </p:txBody>
      </p:sp>
      <p:sp>
        <p:nvSpPr>
          <p:cNvPr id="14" name="Retângulo 13">
            <a:extLst>
              <a:ext uri="{FF2B5EF4-FFF2-40B4-BE49-F238E27FC236}">
                <a16:creationId xmlns:a16="http://schemas.microsoft.com/office/drawing/2014/main" id="{78315B0E-E45C-4970-910E-9A4CAA256242}"/>
              </a:ext>
            </a:extLst>
          </p:cNvPr>
          <p:cNvSpPr/>
          <p:nvPr/>
        </p:nvSpPr>
        <p:spPr>
          <a:xfrm>
            <a:off x="12771834" y="7749541"/>
            <a:ext cx="1858566" cy="452298"/>
          </a:xfrm>
          <a:prstGeom prst="rect">
            <a:avLst/>
          </a:prstGeom>
          <a:solidFill>
            <a:srgbClr val="0D0A2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84190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Curiosidade</a:t>
            </a:r>
            <a:endParaRPr lang="en-US" sz="4450" dirty="0"/>
          </a:p>
        </p:txBody>
      </p:sp>
      <p:sp>
        <p:nvSpPr>
          <p:cNvPr id="3" name="Text 1"/>
          <p:cNvSpPr/>
          <p:nvPr/>
        </p:nvSpPr>
        <p:spPr>
          <a:xfrm>
            <a:off x="793790" y="4094917"/>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Redes P2P foram a base de softwares como o </a:t>
            </a:r>
            <a:r>
              <a:rPr lang="en-US" sz="1750" b="1" dirty="0">
                <a:solidFill>
                  <a:srgbClr val="DCD7E5"/>
                </a:solidFill>
                <a:latin typeface="Heebo Light" pitchFamily="34" charset="0"/>
                <a:ea typeface="Heebo Light" pitchFamily="34" charset="-122"/>
                <a:cs typeface="Heebo Light" pitchFamily="34" charset="-120"/>
              </a:rPr>
              <a:t>Napster</a:t>
            </a:r>
            <a:r>
              <a:rPr lang="en-US" sz="1750" dirty="0">
                <a:solidFill>
                  <a:srgbClr val="DCD7E5"/>
                </a:solidFill>
                <a:latin typeface="Heebo Light" pitchFamily="34" charset="0"/>
                <a:ea typeface="Heebo Light" pitchFamily="34" charset="-122"/>
                <a:cs typeface="Heebo Light" pitchFamily="34" charset="-120"/>
              </a:rPr>
              <a:t> e o </a:t>
            </a:r>
            <a:r>
              <a:rPr lang="en-US" sz="1750" b="1" dirty="0">
                <a:solidFill>
                  <a:srgbClr val="DCD7E5"/>
                </a:solidFill>
                <a:latin typeface="Heebo Light" pitchFamily="34" charset="0"/>
                <a:ea typeface="Heebo Light" pitchFamily="34" charset="-122"/>
                <a:cs typeface="Heebo Light" pitchFamily="34" charset="-120"/>
              </a:rPr>
              <a:t>eMule</a:t>
            </a:r>
            <a:r>
              <a:rPr lang="en-US" sz="1750" dirty="0">
                <a:solidFill>
                  <a:srgbClr val="DCD7E5"/>
                </a:solidFill>
                <a:latin typeface="Heebo Light" pitchFamily="34" charset="0"/>
                <a:ea typeface="Heebo Light" pitchFamily="34" charset="-122"/>
                <a:cs typeface="Heebo Light" pitchFamily="34" charset="-120"/>
              </a:rPr>
              <a:t>, muito populares no início dos anos 2000 para compartilhamento de músicas e vídeos.</a:t>
            </a:r>
            <a:endParaRPr lang="en-US" sz="1750" dirty="0"/>
          </a:p>
        </p:txBody>
      </p:sp>
      <p:sp>
        <p:nvSpPr>
          <p:cNvPr id="4" name="Text 2"/>
          <p:cNvSpPr/>
          <p:nvPr/>
        </p:nvSpPr>
        <p:spPr>
          <a:xfrm>
            <a:off x="7599521" y="4094917"/>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 tecnologia P2P é essencial para </a:t>
            </a:r>
            <a:r>
              <a:rPr lang="en-US" sz="1750" b="1" dirty="0">
                <a:solidFill>
                  <a:srgbClr val="DCD7E5"/>
                </a:solidFill>
                <a:latin typeface="Heebo Light" pitchFamily="34" charset="0"/>
                <a:ea typeface="Heebo Light" pitchFamily="34" charset="-122"/>
                <a:cs typeface="Heebo Light" pitchFamily="34" charset="-120"/>
              </a:rPr>
              <a:t>criptomoedas</a:t>
            </a:r>
            <a:r>
              <a:rPr lang="en-US" sz="1750" dirty="0">
                <a:solidFill>
                  <a:srgbClr val="DCD7E5"/>
                </a:solidFill>
                <a:latin typeface="Heebo Light" pitchFamily="34" charset="0"/>
                <a:ea typeface="Heebo Light" pitchFamily="34" charset="-122"/>
                <a:cs typeface="Heebo Light" pitchFamily="34" charset="-120"/>
              </a:rPr>
              <a:t> como Bitcoin e para redes </a:t>
            </a:r>
            <a:r>
              <a:rPr lang="en-US" sz="1750" b="1" dirty="0">
                <a:solidFill>
                  <a:srgbClr val="DCD7E5"/>
                </a:solidFill>
                <a:latin typeface="Heebo Light" pitchFamily="34" charset="0"/>
                <a:ea typeface="Heebo Light" pitchFamily="34" charset="-122"/>
                <a:cs typeface="Heebo Light" pitchFamily="34" charset="-120"/>
              </a:rPr>
              <a:t>descentralizadas</a:t>
            </a:r>
            <a:r>
              <a:rPr lang="en-US" sz="1750" dirty="0">
                <a:solidFill>
                  <a:srgbClr val="DCD7E5"/>
                </a:solidFill>
                <a:latin typeface="Heebo Light" pitchFamily="34" charset="0"/>
                <a:ea typeface="Heebo Light" pitchFamily="34" charset="-122"/>
                <a:cs typeface="Heebo Light" pitchFamily="34" charset="-120"/>
              </a:rPr>
              <a:t> que buscam mais privacidade e liberdade.</a:t>
            </a:r>
            <a:endParaRPr lang="en-US" sz="1750" dirty="0"/>
          </a:p>
        </p:txBody>
      </p:sp>
      <p:sp>
        <p:nvSpPr>
          <p:cNvPr id="5" name="Retângulo 4">
            <a:extLst>
              <a:ext uri="{FF2B5EF4-FFF2-40B4-BE49-F238E27FC236}">
                <a16:creationId xmlns:a16="http://schemas.microsoft.com/office/drawing/2014/main" id="{D0513476-FFB1-41AD-A613-5D6288B1917C}"/>
              </a:ext>
            </a:extLst>
          </p:cNvPr>
          <p:cNvSpPr/>
          <p:nvPr/>
        </p:nvSpPr>
        <p:spPr>
          <a:xfrm>
            <a:off x="12771834" y="7749541"/>
            <a:ext cx="1858566" cy="452298"/>
          </a:xfrm>
          <a:prstGeom prst="rect">
            <a:avLst/>
          </a:prstGeom>
          <a:solidFill>
            <a:srgbClr val="0D0A2C"/>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pt-B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378</Words>
  <Application>Microsoft Office PowerPoint</Application>
  <PresentationFormat>Personalizar</PresentationFormat>
  <Paragraphs>26</Paragraphs>
  <Slides>5</Slides>
  <Notes>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vt:i4>
      </vt:variant>
    </vt:vector>
  </HeadingPairs>
  <TitlesOfParts>
    <vt:vector size="11" baseType="lpstr">
      <vt:lpstr>Heebo Light</vt:lpstr>
      <vt:lpstr>Arial</vt:lpstr>
      <vt:lpstr>Cascadia Mono</vt:lpstr>
      <vt:lpstr>Calibri</vt:lpstr>
      <vt:lpstr>Montserrat</vt:lpstr>
      <vt:lpstr>Office Theme</vt:lpstr>
      <vt:lpstr>Apresentação do PowerPoint</vt:lpstr>
      <vt:lpstr>Apresentação do PowerPoint</vt:lpstr>
      <vt:lpstr>Apresentação do PowerPoint</vt:lpstr>
      <vt:lpstr>Apresentação do PowerPoint</vt:lpstr>
      <vt:lpstr>Apresentação do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Filipe Silveira Maciel</cp:lastModifiedBy>
  <cp:revision>3</cp:revision>
  <dcterms:created xsi:type="dcterms:W3CDTF">2025-06-12T22:46:45Z</dcterms:created>
  <dcterms:modified xsi:type="dcterms:W3CDTF">2025-06-12T23:06:06Z</dcterms:modified>
</cp:coreProperties>
</file>